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9" r:id="rId4"/>
    <p:sldId id="258" r:id="rId5"/>
    <p:sldId id="260" r:id="rId6"/>
    <p:sldId id="263" r:id="rId7"/>
    <p:sldId id="264" r:id="rId8"/>
    <p:sldId id="265" r:id="rId9"/>
    <p:sldId id="266" r:id="rId10"/>
    <p:sldId id="267" r:id="rId11"/>
    <p:sldId id="268" r:id="rId12"/>
    <p:sldId id="26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F0D429-7E31-4221-95AE-60123307FA1B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CEB90-C52E-448C-8D4F-ECEAFC086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702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2FA44C-642D-463F-AE27-73D2A64C369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333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39828-B4E5-438A-9AE9-1CD833714D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066701-FFF2-46FD-A8AD-2281B4C586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65657D-6C32-44E0-9DA7-9CB39EE54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5C75F-C4D3-4F50-ACF6-13943CB76AB2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FD5024-C2B6-461C-B724-51F6A4B33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6825E2-1D79-4856-8219-AD898F2EF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6CF90-8FDF-4958-8677-7A7319F62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342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0A1F4-69A7-4838-AF5F-275EAB1A3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C09C68-4A43-4755-ACD0-231543FAFF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BEC220-2689-409D-B8EC-AAD180069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5C75F-C4D3-4F50-ACF6-13943CB76AB2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8220C1-6292-42DD-A644-E686DCE08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587B22-8D06-4035-AF60-A4763D6A0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6CF90-8FDF-4958-8677-7A7319F62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260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ADB3A3-0E1A-4D6D-B711-DD4F731597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5757D3-ED1B-4152-8114-FF76A3E1BB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290C82-A1CC-48E0-B2F0-D0F0832EC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5C75F-C4D3-4F50-ACF6-13943CB76AB2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3515CA-86EB-4A4B-BADD-CCCB87623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CBCC1B-0D9E-45C8-B7DC-9A32526D5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6CF90-8FDF-4958-8677-7A7319F62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105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3F1BB-0C85-4685-BC69-35DEF579D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5DCE2C-D323-435A-9CD8-841A040958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4572D6-F077-4491-A022-771F630BB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5C75F-C4D3-4F50-ACF6-13943CB76AB2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23FED8-4E7E-4AB3-BEFF-748D1D5B1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FFF70-B18F-4275-9341-A5A75C0D2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6CF90-8FDF-4958-8677-7A7319F62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59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EA19B-E6BE-4597-86AC-D806BD2FE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A55EA0-0572-4B50-8823-F29BCCA367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76D52B-98CE-4E8C-A2DC-8657514E1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5C75F-C4D3-4F50-ACF6-13943CB76AB2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597C23-6738-40FD-8625-6F57DEC98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FD9EC2-7FDD-4AC8-9D70-81D2FABDF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6CF90-8FDF-4958-8677-7A7319F62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551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989DE-F697-4775-B83C-0D3CF0ACB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962A3A-C607-4782-B93E-9D85730365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262D85-1F16-469A-B0BD-0317A57717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69227D-4554-41D8-9622-F16E33A82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5C75F-C4D3-4F50-ACF6-13943CB76AB2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DA2569-1DCF-4E7B-B65B-A06CC5C14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1717DB-BD94-4556-BE43-FBB4831CB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6CF90-8FDF-4958-8677-7A7319F62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852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1F24D-9BC4-4660-9688-8A146F805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B033EB-FF0D-494C-BBEB-28812EE338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274A14-155F-45E7-A31C-5996146869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11744B-5C41-4674-9E22-4625FCD0D2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697945-D88B-4994-9288-5DE5164028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DE3C29-5BFD-4AFB-A7DD-73DE4D3F4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5C75F-C4D3-4F50-ACF6-13943CB76AB2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F6AD74-046F-4453-AE60-B9EDB01A5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BC8367-F9FF-45C6-BE27-ACBCDF3A6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6CF90-8FDF-4958-8677-7A7319F62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457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F9434-104C-42B3-9000-07B8A38CB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376D9E-0F20-4E07-8ABF-6DE7C0C2F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5C75F-C4D3-4F50-ACF6-13943CB76AB2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33B058-3700-4038-8B4D-3DF53FE73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0AE8F7-6785-4E30-A70D-C28519D9A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6CF90-8FDF-4958-8677-7A7319F62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051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B282C1-734A-4415-8D1A-43D566B27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5C75F-C4D3-4F50-ACF6-13943CB76AB2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0F86AF-9831-415B-ACA7-994A71CC3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E3B70E-DBD0-4457-8BC7-113C67D62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6CF90-8FDF-4958-8677-7A7319F62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547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A9020-25DE-4D83-B289-39479F749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9E7CEE-FC19-4C39-8C3A-D18B8585AF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8FC916-A049-4808-A82F-62954A5AFE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894D75-4BEF-44E9-9B91-2CBC42D0D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5C75F-C4D3-4F50-ACF6-13943CB76AB2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64C2A7-EFB6-4FDA-9CA3-A3F934AE8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93CD87-B652-40D9-9CA2-14DC85EEC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6CF90-8FDF-4958-8677-7A7319F62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227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D30F7-9EC0-4D39-B7C4-F4EE763E1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AB6097-1378-4339-BDD5-0305E53231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49C77C-BEC3-4FA6-B18D-B9FCB27123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5FB64F-EAA1-4E8D-B95F-98EB430CB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5C75F-C4D3-4F50-ACF6-13943CB76AB2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0FD30B-BA8B-412C-9E6B-F2D99A446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B7B1E7-2028-4240-BEF8-EAF7B199E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6CF90-8FDF-4958-8677-7A7319F62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089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17F362-9A45-42BD-B6CB-440C34309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A2E664-722A-4119-BDC8-6F90142593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A96574-2AB9-4F9E-8153-D38FB948A6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5C75F-C4D3-4F50-ACF6-13943CB76AB2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1CF1E0-E52F-45AC-BB96-E706AA0F79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B43560-8167-4AF7-B6C2-4C694D5992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6CF90-8FDF-4958-8677-7A7319F62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174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jpeg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04EBC-F056-4E3C-833C-1F8C937EF2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HALLWAY POSTER SAMPLES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4801B0-04CF-45D2-ACC9-79876A330F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Provided by:  </a:t>
            </a:r>
            <a:r>
              <a:rPr lang="en-US" dirty="0" err="1"/>
              <a:t>Timberlyn</a:t>
            </a:r>
            <a:r>
              <a:rPr lang="en-US" dirty="0"/>
              <a:t> Heights Nursing &amp; Rehabilitation</a:t>
            </a:r>
          </a:p>
        </p:txBody>
      </p:sp>
    </p:spTree>
    <p:extLst>
      <p:ext uri="{BB962C8B-B14F-4D97-AF65-F5344CB8AC3E}">
        <p14:creationId xmlns:p14="http://schemas.microsoft.com/office/powerpoint/2010/main" val="1282830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B7548-D44F-43A1-9DD8-5F2F1BBC6B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6700" y="251887"/>
            <a:ext cx="4850513" cy="2873278"/>
          </a:xfrm>
        </p:spPr>
        <p:txBody>
          <a:bodyPr>
            <a:normAutofit/>
          </a:bodyPr>
          <a:lstStyle/>
          <a:p>
            <a:r>
              <a:rPr lang="en-US" sz="9600" dirty="0"/>
              <a:t>Full - PPE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5884BD-F9B8-4B0E-9A5D-6A3BBE69FB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6701" y="4077182"/>
            <a:ext cx="4850512" cy="914400"/>
          </a:xfrm>
        </p:spPr>
        <p:txBody>
          <a:bodyPr>
            <a:normAutofit fontScale="25000" lnSpcReduction="20000"/>
          </a:bodyPr>
          <a:lstStyle/>
          <a:p>
            <a:r>
              <a:rPr lang="en-US" sz="22000" dirty="0"/>
              <a:t>It Protects </a:t>
            </a:r>
          </a:p>
          <a:p>
            <a:r>
              <a:rPr lang="en-US" sz="22000" dirty="0"/>
              <a:t>You and Me</a:t>
            </a:r>
          </a:p>
          <a:p>
            <a:endParaRPr lang="en-US" dirty="0"/>
          </a:p>
        </p:txBody>
      </p:sp>
      <p:pic>
        <p:nvPicPr>
          <p:cNvPr id="8" name="Picture 7" descr="100 Pack Blue Nitrile Gloves">
            <a:extLst>
              <a:ext uri="{FF2B5EF4-FFF2-40B4-BE49-F238E27FC236}">
                <a16:creationId xmlns:a16="http://schemas.microsoft.com/office/drawing/2014/main" id="{EDF16869-6EAA-4B1D-869E-4B91F218C00D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02" r="5872" b="-3"/>
          <a:stretch/>
        </p:blipFill>
        <p:spPr bwMode="auto">
          <a:xfrm>
            <a:off x="6103913" y="-1"/>
            <a:ext cx="2989180" cy="3372910"/>
          </a:xfrm>
          <a:prstGeom prst="rect">
            <a:avLst/>
          </a:prstGeom>
          <a:noFill/>
        </p:spPr>
      </p:pic>
      <p:pic>
        <p:nvPicPr>
          <p:cNvPr id="5" name="Picture 9" descr="CONDOR Chaise Rocks™ Anti-Fog, Scratch-Resistant Safety Glasses , Clear  Lens Color - 4VCE5|4VCE5 - Grainger">
            <a:extLst>
              <a:ext uri="{FF2B5EF4-FFF2-40B4-BE49-F238E27FC236}">
                <a16:creationId xmlns:a16="http://schemas.microsoft.com/office/drawing/2014/main" id="{391778F8-4ECC-4644-A695-5B3FE840571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5" r="9992" b="-3"/>
          <a:stretch/>
        </p:blipFill>
        <p:spPr bwMode="auto">
          <a:xfrm>
            <a:off x="9189450" y="10"/>
            <a:ext cx="3002550" cy="3372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5" descr="China Yellow Reinforced Disposable Isolation Gowns - China Isolation Gown,  Disposable Isolation Gowns">
            <a:extLst>
              <a:ext uri="{FF2B5EF4-FFF2-40B4-BE49-F238E27FC236}">
                <a16:creationId xmlns:a16="http://schemas.microsoft.com/office/drawing/2014/main" id="{9F1061E2-6C78-446C-B0C9-3528967276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6" r="5430" b="-2"/>
          <a:stretch/>
        </p:blipFill>
        <p:spPr bwMode="auto">
          <a:xfrm>
            <a:off x="6103913" y="3483863"/>
            <a:ext cx="2989180" cy="3383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F742977-0DF9-4380-981B-8F8E93E5950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243"/>
          <a:stretch/>
        </p:blipFill>
        <p:spPr bwMode="auto">
          <a:xfrm>
            <a:off x="9198750" y="3484283"/>
            <a:ext cx="3002550" cy="33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2">
            <a:extLst>
              <a:ext uri="{FF2B5EF4-FFF2-40B4-BE49-F238E27FC236}">
                <a16:creationId xmlns:a16="http://schemas.microsoft.com/office/drawing/2014/main" id="{EE0F5749-ECEF-4A33-B1E1-F4DE5207AEBD}"/>
              </a:ext>
            </a:extLst>
          </p:cNvPr>
          <p:cNvSpPr txBox="1"/>
          <p:nvPr/>
        </p:nvSpPr>
        <p:spPr>
          <a:xfrm>
            <a:off x="358514" y="6455934"/>
            <a:ext cx="156332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/>
              <a:t>tcastine@bearmountainhc.com</a:t>
            </a:r>
          </a:p>
        </p:txBody>
      </p:sp>
    </p:spTree>
    <p:extLst>
      <p:ext uri="{BB962C8B-B14F-4D97-AF65-F5344CB8AC3E}">
        <p14:creationId xmlns:p14="http://schemas.microsoft.com/office/powerpoint/2010/main" val="34634337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44FA0-50CD-4D73-9330-71AA6447B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032" y="749461"/>
            <a:ext cx="2834640" cy="2377440"/>
          </a:xfrm>
        </p:spPr>
        <p:txBody>
          <a:bodyPr>
            <a:normAutofit/>
          </a:bodyPr>
          <a:lstStyle/>
          <a:p>
            <a:r>
              <a:rPr lang="en-US" sz="6600" dirty="0"/>
              <a:t>Get Caught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779865-E113-44A1-8B34-592403C7C4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6032" y="3786549"/>
            <a:ext cx="2834640" cy="2321990"/>
          </a:xfrm>
        </p:spPr>
        <p:txBody>
          <a:bodyPr>
            <a:normAutofit/>
          </a:bodyPr>
          <a:lstStyle/>
          <a:p>
            <a:r>
              <a:rPr lang="en-US" sz="4000" dirty="0"/>
              <a:t>Doing the Right Thing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98930FF9-3708-4D79-A6E9-EDE910A6BB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7912" y="652370"/>
            <a:ext cx="7315200" cy="509950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500" dirty="0">
                <a:solidFill>
                  <a:schemeClr val="accent1">
                    <a:lumMod val="75000"/>
                  </a:schemeClr>
                </a:solidFill>
              </a:rPr>
              <a:t>Take Part in the Corona Campaign</a:t>
            </a:r>
          </a:p>
          <a:p>
            <a:pPr marL="0" indent="0" algn="ctr"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Maintain Social Distancing</a:t>
            </a:r>
          </a:p>
          <a:p>
            <a:endParaRPr lang="en-US" sz="24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Wear PPE Appropriate for the Task Being Completed</a:t>
            </a:r>
          </a:p>
          <a:p>
            <a:pPr marL="0" indent="0">
              <a:buNone/>
            </a:pP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Catch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esidents following guidelines and Reinforce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Catch others following exceptional Infection Control Practices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4E01C660-1E29-442E-949A-50D003DF3A8E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49" r="51203" b="-2750"/>
          <a:stretch/>
        </p:blipFill>
        <p:spPr bwMode="auto">
          <a:xfrm>
            <a:off x="10762726" y="749461"/>
            <a:ext cx="809112" cy="75975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EA232E80-29A0-4138-B347-5E3D1756CCE1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49" r="51203" b="-2750"/>
          <a:stretch/>
        </p:blipFill>
        <p:spPr bwMode="auto">
          <a:xfrm>
            <a:off x="3463356" y="749461"/>
            <a:ext cx="809112" cy="75975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D2B8D40C-993D-414C-847D-785AA2018664}"/>
              </a:ext>
            </a:extLst>
          </p:cNvPr>
          <p:cNvSpPr txBox="1"/>
          <p:nvPr/>
        </p:nvSpPr>
        <p:spPr>
          <a:xfrm>
            <a:off x="1222199" y="5981104"/>
            <a:ext cx="97476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solidFill>
                  <a:srgbClr val="1EA9B0"/>
                </a:solidFill>
              </a:rPr>
              <a:t>Part of the Solution</a:t>
            </a:r>
          </a:p>
        </p:txBody>
      </p:sp>
      <p:sp>
        <p:nvSpPr>
          <p:cNvPr id="8" name="TextBox 2">
            <a:extLst>
              <a:ext uri="{FF2B5EF4-FFF2-40B4-BE49-F238E27FC236}">
                <a16:creationId xmlns:a16="http://schemas.microsoft.com/office/drawing/2014/main" id="{EE0F5749-ECEF-4A33-B1E1-F4DE5207AEBD}"/>
              </a:ext>
            </a:extLst>
          </p:cNvPr>
          <p:cNvSpPr txBox="1"/>
          <p:nvPr/>
        </p:nvSpPr>
        <p:spPr>
          <a:xfrm>
            <a:off x="10628671" y="6473546"/>
            <a:ext cx="156332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/>
              <a:t>tcastine@bearmountainhc.com</a:t>
            </a:r>
          </a:p>
        </p:txBody>
      </p:sp>
    </p:spTree>
    <p:extLst>
      <p:ext uri="{BB962C8B-B14F-4D97-AF65-F5344CB8AC3E}">
        <p14:creationId xmlns:p14="http://schemas.microsoft.com/office/powerpoint/2010/main" val="5045061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B7548-D44F-43A1-9DD8-5F2F1BBC6B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6700" y="251887"/>
            <a:ext cx="4850513" cy="2873278"/>
          </a:xfrm>
        </p:spPr>
        <p:txBody>
          <a:bodyPr>
            <a:normAutofit/>
          </a:bodyPr>
          <a:lstStyle/>
          <a:p>
            <a:r>
              <a:rPr lang="en-US" sz="9600" dirty="0"/>
              <a:t>Full - PPE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5884BD-F9B8-4B0E-9A5D-6A3BBE69FB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6700" y="3614194"/>
            <a:ext cx="4850512" cy="914400"/>
          </a:xfrm>
        </p:spPr>
        <p:txBody>
          <a:bodyPr>
            <a:normAutofit fontScale="25000" lnSpcReduction="20000"/>
          </a:bodyPr>
          <a:lstStyle/>
          <a:p>
            <a:r>
              <a:rPr lang="en-US" sz="17600" dirty="0"/>
              <a:t>Droplet Isolation Procedures Required Beyond this Point</a:t>
            </a:r>
          </a:p>
          <a:p>
            <a:endParaRPr lang="en-US" dirty="0"/>
          </a:p>
        </p:txBody>
      </p:sp>
      <p:pic>
        <p:nvPicPr>
          <p:cNvPr id="8" name="Picture 7" descr="100 Pack Blue Nitrile Gloves">
            <a:extLst>
              <a:ext uri="{FF2B5EF4-FFF2-40B4-BE49-F238E27FC236}">
                <a16:creationId xmlns:a16="http://schemas.microsoft.com/office/drawing/2014/main" id="{EDF16869-6EAA-4B1D-869E-4B91F218C00D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02" r="5872" b="-3"/>
          <a:stretch/>
        </p:blipFill>
        <p:spPr bwMode="auto">
          <a:xfrm>
            <a:off x="6103913" y="110953"/>
            <a:ext cx="2989180" cy="3372910"/>
          </a:xfrm>
          <a:prstGeom prst="rect">
            <a:avLst/>
          </a:prstGeom>
          <a:noFill/>
        </p:spPr>
      </p:pic>
      <p:pic>
        <p:nvPicPr>
          <p:cNvPr id="5" name="Picture 9" descr="CONDOR Chaise Rocks™ Anti-Fog, Scratch-Resistant Safety Glasses , Clear  Lens Color - 4VCE5|4VCE5 - Grainger">
            <a:extLst>
              <a:ext uri="{FF2B5EF4-FFF2-40B4-BE49-F238E27FC236}">
                <a16:creationId xmlns:a16="http://schemas.microsoft.com/office/drawing/2014/main" id="{391778F8-4ECC-4644-A695-5B3FE840571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5" r="9992" b="-3"/>
          <a:stretch/>
        </p:blipFill>
        <p:spPr bwMode="auto">
          <a:xfrm>
            <a:off x="9093093" y="3125165"/>
            <a:ext cx="3098906" cy="3372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5" descr="China Yellow Reinforced Disposable Isolation Gowns - China Isolation Gown,  Disposable Isolation Gowns">
            <a:extLst>
              <a:ext uri="{FF2B5EF4-FFF2-40B4-BE49-F238E27FC236}">
                <a16:creationId xmlns:a16="http://schemas.microsoft.com/office/drawing/2014/main" id="{9F1061E2-6C78-446C-B0C9-3528967276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6" r="5430" b="-2"/>
          <a:stretch/>
        </p:blipFill>
        <p:spPr bwMode="auto">
          <a:xfrm>
            <a:off x="6103913" y="3483863"/>
            <a:ext cx="2989180" cy="3383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N95 Mask Re-Use Strategies - SAGES">
            <a:extLst>
              <a:ext uri="{FF2B5EF4-FFF2-40B4-BE49-F238E27FC236}">
                <a16:creationId xmlns:a16="http://schemas.microsoft.com/office/drawing/2014/main" id="{ADF765A3-05AE-4459-844D-5574E5C4B9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4230" y="405337"/>
            <a:ext cx="3297769" cy="2784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2">
            <a:extLst>
              <a:ext uri="{FF2B5EF4-FFF2-40B4-BE49-F238E27FC236}">
                <a16:creationId xmlns:a16="http://schemas.microsoft.com/office/drawing/2014/main" id="{EE0F5749-ECEF-4A33-B1E1-F4DE5207AEBD}"/>
              </a:ext>
            </a:extLst>
          </p:cNvPr>
          <p:cNvSpPr txBox="1"/>
          <p:nvPr/>
        </p:nvSpPr>
        <p:spPr>
          <a:xfrm>
            <a:off x="10236292" y="6414641"/>
            <a:ext cx="156332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/>
              <a:t>tcastine@bearmountainhc.com</a:t>
            </a:r>
          </a:p>
        </p:txBody>
      </p:sp>
    </p:spTree>
    <p:extLst>
      <p:ext uri="{BB962C8B-B14F-4D97-AF65-F5344CB8AC3E}">
        <p14:creationId xmlns:p14="http://schemas.microsoft.com/office/powerpoint/2010/main" val="3219796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558D8C8-7B35-45E8-8AD8-D2BDFC0CF9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45676" y="3753492"/>
            <a:ext cx="5946202" cy="838831"/>
          </a:xfrm>
        </p:spPr>
        <p:txBody>
          <a:bodyPr anchor="b">
            <a:normAutofit/>
          </a:bodyPr>
          <a:lstStyle/>
          <a:p>
            <a:pPr algn="r"/>
            <a:r>
              <a:rPr lang="en-US" dirty="0">
                <a:solidFill>
                  <a:srgbClr val="000000"/>
                </a:solidFill>
              </a:rPr>
              <a:t>Use the Vampire Sneeze and Cough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5FB6EE-258D-4636-8F0E-95D2BAC5EC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45299" y="4592325"/>
            <a:ext cx="5946579" cy="1514185"/>
          </a:xfrm>
        </p:spPr>
        <p:txBody>
          <a:bodyPr anchor="t">
            <a:normAutofit/>
          </a:bodyPr>
          <a:lstStyle/>
          <a:p>
            <a:pPr algn="r"/>
            <a:r>
              <a:rPr lang="en-US" sz="4000" dirty="0">
                <a:solidFill>
                  <a:srgbClr val="000000"/>
                </a:solidFill>
              </a:rPr>
              <a:t>Stay Safe From The Corona Virus and Earn Points</a:t>
            </a:r>
          </a:p>
        </p:txBody>
      </p:sp>
      <p:pic>
        <p:nvPicPr>
          <p:cNvPr id="1028" name="Picture 4" descr="Image result for vampire cough">
            <a:extLst>
              <a:ext uri="{FF2B5EF4-FFF2-40B4-BE49-F238E27FC236}">
                <a16:creationId xmlns:a16="http://schemas.microsoft.com/office/drawing/2014/main" id="{8AB144AA-8312-47E9-8263-C209CFC1F7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9857" y="2541114"/>
            <a:ext cx="4067830" cy="3420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E3163734-083F-4C92-89E9-18973AE31F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79594" y="85188"/>
            <a:ext cx="3034494" cy="3019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8A87362-7DE5-4371-A0A8-C37B10C5E305}"/>
              </a:ext>
            </a:extLst>
          </p:cNvPr>
          <p:cNvSpPr txBox="1"/>
          <p:nvPr/>
        </p:nvSpPr>
        <p:spPr>
          <a:xfrm>
            <a:off x="10319530" y="6534835"/>
            <a:ext cx="15750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tcastine@bearmountainhc.com</a:t>
            </a:r>
          </a:p>
        </p:txBody>
      </p:sp>
    </p:spTree>
    <p:extLst>
      <p:ext uri="{BB962C8B-B14F-4D97-AF65-F5344CB8AC3E}">
        <p14:creationId xmlns:p14="http://schemas.microsoft.com/office/powerpoint/2010/main" val="329364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6824D-1C6D-41F8-A00A-62213395B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4678" y="85914"/>
            <a:ext cx="10515600" cy="1325563"/>
          </a:xfrm>
        </p:spPr>
        <p:txBody>
          <a:bodyPr>
            <a:normAutofit/>
          </a:bodyPr>
          <a:lstStyle/>
          <a:p>
            <a:r>
              <a:rPr lang="en-US" sz="8800" u="sng" dirty="0"/>
              <a:t>Six Tiles Make Smiles</a:t>
            </a:r>
          </a:p>
        </p:txBody>
      </p:sp>
      <p:sp>
        <p:nvSpPr>
          <p:cNvPr id="4" name="Rectangle: Beveled 3">
            <a:extLst>
              <a:ext uri="{FF2B5EF4-FFF2-40B4-BE49-F238E27FC236}">
                <a16:creationId xmlns:a16="http://schemas.microsoft.com/office/drawing/2014/main" id="{8E239C70-6C4A-4AD9-A284-B08D5CE67016}"/>
              </a:ext>
            </a:extLst>
          </p:cNvPr>
          <p:cNvSpPr/>
          <p:nvPr/>
        </p:nvSpPr>
        <p:spPr>
          <a:xfrm>
            <a:off x="1413633" y="3244896"/>
            <a:ext cx="1563329" cy="1460090"/>
          </a:xfrm>
          <a:prstGeom prst="beve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Beveled 6">
            <a:extLst>
              <a:ext uri="{FF2B5EF4-FFF2-40B4-BE49-F238E27FC236}">
                <a16:creationId xmlns:a16="http://schemas.microsoft.com/office/drawing/2014/main" id="{EB9F76DA-8FCF-4F8F-BEAC-73B19AB81CF6}"/>
              </a:ext>
            </a:extLst>
          </p:cNvPr>
          <p:cNvSpPr/>
          <p:nvPr/>
        </p:nvSpPr>
        <p:spPr>
          <a:xfrm>
            <a:off x="2911331" y="3251778"/>
            <a:ext cx="1563329" cy="1460090"/>
          </a:xfrm>
          <a:prstGeom prst="beve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Beveled 7">
            <a:extLst>
              <a:ext uri="{FF2B5EF4-FFF2-40B4-BE49-F238E27FC236}">
                <a16:creationId xmlns:a16="http://schemas.microsoft.com/office/drawing/2014/main" id="{4D2D8922-7AD7-4A80-AC3A-2A444D8D8A87}"/>
              </a:ext>
            </a:extLst>
          </p:cNvPr>
          <p:cNvSpPr/>
          <p:nvPr/>
        </p:nvSpPr>
        <p:spPr>
          <a:xfrm>
            <a:off x="1395935" y="4700505"/>
            <a:ext cx="1563329" cy="1460090"/>
          </a:xfrm>
          <a:prstGeom prst="beve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Beveled 8">
            <a:extLst>
              <a:ext uri="{FF2B5EF4-FFF2-40B4-BE49-F238E27FC236}">
                <a16:creationId xmlns:a16="http://schemas.microsoft.com/office/drawing/2014/main" id="{77182504-BF57-4DB3-884C-18E8DA2E3792}"/>
              </a:ext>
            </a:extLst>
          </p:cNvPr>
          <p:cNvSpPr/>
          <p:nvPr/>
        </p:nvSpPr>
        <p:spPr>
          <a:xfrm>
            <a:off x="4504895" y="3240415"/>
            <a:ext cx="1563329" cy="1460090"/>
          </a:xfrm>
          <a:prstGeom prst="beve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Beveled 9">
            <a:extLst>
              <a:ext uri="{FF2B5EF4-FFF2-40B4-BE49-F238E27FC236}">
                <a16:creationId xmlns:a16="http://schemas.microsoft.com/office/drawing/2014/main" id="{99D3D04D-1D4C-423A-B21D-7848639468D2}"/>
              </a:ext>
            </a:extLst>
          </p:cNvPr>
          <p:cNvSpPr/>
          <p:nvPr/>
        </p:nvSpPr>
        <p:spPr>
          <a:xfrm>
            <a:off x="6093665" y="3251778"/>
            <a:ext cx="1563329" cy="1460090"/>
          </a:xfrm>
          <a:prstGeom prst="beve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Beveled 10">
            <a:extLst>
              <a:ext uri="{FF2B5EF4-FFF2-40B4-BE49-F238E27FC236}">
                <a16:creationId xmlns:a16="http://schemas.microsoft.com/office/drawing/2014/main" id="{FFF7997D-4DAB-486E-A397-5DB725F06CE5}"/>
              </a:ext>
            </a:extLst>
          </p:cNvPr>
          <p:cNvSpPr/>
          <p:nvPr/>
        </p:nvSpPr>
        <p:spPr>
          <a:xfrm>
            <a:off x="7651709" y="3240415"/>
            <a:ext cx="1563329" cy="1460090"/>
          </a:xfrm>
          <a:prstGeom prst="beve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Beveled 11">
            <a:extLst>
              <a:ext uri="{FF2B5EF4-FFF2-40B4-BE49-F238E27FC236}">
                <a16:creationId xmlns:a16="http://schemas.microsoft.com/office/drawing/2014/main" id="{81B1F145-2E55-4B21-8282-B9772C241057}"/>
              </a:ext>
            </a:extLst>
          </p:cNvPr>
          <p:cNvSpPr/>
          <p:nvPr/>
        </p:nvSpPr>
        <p:spPr>
          <a:xfrm>
            <a:off x="9215038" y="3251778"/>
            <a:ext cx="1563329" cy="1460090"/>
          </a:xfrm>
          <a:prstGeom prst="beve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Beveled 12">
            <a:extLst>
              <a:ext uri="{FF2B5EF4-FFF2-40B4-BE49-F238E27FC236}">
                <a16:creationId xmlns:a16="http://schemas.microsoft.com/office/drawing/2014/main" id="{D435492C-FC82-41A5-B273-7B6619F8110B}"/>
              </a:ext>
            </a:extLst>
          </p:cNvPr>
          <p:cNvSpPr/>
          <p:nvPr/>
        </p:nvSpPr>
        <p:spPr>
          <a:xfrm>
            <a:off x="2929646" y="4714757"/>
            <a:ext cx="1563329" cy="1460090"/>
          </a:xfrm>
          <a:prstGeom prst="beve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Beveled 13">
            <a:extLst>
              <a:ext uri="{FF2B5EF4-FFF2-40B4-BE49-F238E27FC236}">
                <a16:creationId xmlns:a16="http://schemas.microsoft.com/office/drawing/2014/main" id="{5A5F5C85-EEB8-45ED-BD51-414ECC73A5ED}"/>
              </a:ext>
            </a:extLst>
          </p:cNvPr>
          <p:cNvSpPr/>
          <p:nvPr/>
        </p:nvSpPr>
        <p:spPr>
          <a:xfrm>
            <a:off x="4498934" y="4711868"/>
            <a:ext cx="1563329" cy="1460090"/>
          </a:xfrm>
          <a:prstGeom prst="beve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: Beveled 14">
            <a:extLst>
              <a:ext uri="{FF2B5EF4-FFF2-40B4-BE49-F238E27FC236}">
                <a16:creationId xmlns:a16="http://schemas.microsoft.com/office/drawing/2014/main" id="{521A4D60-40C0-4D63-A687-0CEE4EF6156E}"/>
              </a:ext>
            </a:extLst>
          </p:cNvPr>
          <p:cNvSpPr/>
          <p:nvPr/>
        </p:nvSpPr>
        <p:spPr>
          <a:xfrm>
            <a:off x="6058146" y="4723231"/>
            <a:ext cx="1563329" cy="1460090"/>
          </a:xfrm>
          <a:prstGeom prst="beve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: Beveled 15">
            <a:extLst>
              <a:ext uri="{FF2B5EF4-FFF2-40B4-BE49-F238E27FC236}">
                <a16:creationId xmlns:a16="http://schemas.microsoft.com/office/drawing/2014/main" id="{A614011A-3A04-4A1B-92AF-A05314B45AD9}"/>
              </a:ext>
            </a:extLst>
          </p:cNvPr>
          <p:cNvSpPr/>
          <p:nvPr/>
        </p:nvSpPr>
        <p:spPr>
          <a:xfrm>
            <a:off x="7651708" y="4723231"/>
            <a:ext cx="1563329" cy="1460090"/>
          </a:xfrm>
          <a:prstGeom prst="beve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: Beveled 16">
            <a:extLst>
              <a:ext uri="{FF2B5EF4-FFF2-40B4-BE49-F238E27FC236}">
                <a16:creationId xmlns:a16="http://schemas.microsoft.com/office/drawing/2014/main" id="{B5A26BC2-99E9-4E34-AB97-9101260C9A40}"/>
              </a:ext>
            </a:extLst>
          </p:cNvPr>
          <p:cNvSpPr/>
          <p:nvPr/>
        </p:nvSpPr>
        <p:spPr>
          <a:xfrm>
            <a:off x="9215038" y="4745957"/>
            <a:ext cx="1563329" cy="1460090"/>
          </a:xfrm>
          <a:prstGeom prst="beve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98B44A-7428-4C0F-BDBA-BB4EEAF42FBB}"/>
              </a:ext>
            </a:extLst>
          </p:cNvPr>
          <p:cNvSpPr txBox="1"/>
          <p:nvPr/>
        </p:nvSpPr>
        <p:spPr>
          <a:xfrm>
            <a:off x="10808601" y="4192673"/>
            <a:ext cx="15633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Me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AA7DE5B-ABC0-4D4F-8731-D21970A6F9CC}"/>
              </a:ext>
            </a:extLst>
          </p:cNvPr>
          <p:cNvSpPr txBox="1"/>
          <p:nvPr/>
        </p:nvSpPr>
        <p:spPr>
          <a:xfrm>
            <a:off x="0" y="4238125"/>
            <a:ext cx="15633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You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05BC78-9FB8-49A7-B3ED-4C2D415B7E34}"/>
              </a:ext>
            </a:extLst>
          </p:cNvPr>
          <p:cNvSpPr txBox="1"/>
          <p:nvPr/>
        </p:nvSpPr>
        <p:spPr>
          <a:xfrm>
            <a:off x="3027843" y="6251499"/>
            <a:ext cx="6664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That’s 6 Feet Between You and Me</a:t>
            </a:r>
          </a:p>
        </p:txBody>
      </p:sp>
      <p:pic>
        <p:nvPicPr>
          <p:cNvPr id="20" name="Content Placeholder 19" descr="A picture containing drawing&#10;&#10;Description automatically generated">
            <a:extLst>
              <a:ext uri="{FF2B5EF4-FFF2-40B4-BE49-F238E27FC236}">
                <a16:creationId xmlns:a16="http://schemas.microsoft.com/office/drawing/2014/main" id="{CD11ADA7-931E-437B-8A1B-0C9D524F1F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193" b="20849"/>
          <a:stretch/>
        </p:blipFill>
        <p:spPr>
          <a:xfrm>
            <a:off x="4169772" y="1317523"/>
            <a:ext cx="2544712" cy="1843352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E0F5749-ECEF-4A33-B1E1-F4DE5207AEBD}"/>
              </a:ext>
            </a:extLst>
          </p:cNvPr>
          <p:cNvSpPr txBox="1"/>
          <p:nvPr/>
        </p:nvSpPr>
        <p:spPr>
          <a:xfrm>
            <a:off x="10521245" y="6552169"/>
            <a:ext cx="156332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tcastine@bearmountainhc.com</a:t>
            </a:r>
          </a:p>
        </p:txBody>
      </p:sp>
    </p:spTree>
    <p:extLst>
      <p:ext uri="{BB962C8B-B14F-4D97-AF65-F5344CB8AC3E}">
        <p14:creationId xmlns:p14="http://schemas.microsoft.com/office/powerpoint/2010/main" val="1136586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B9C0826-2D14-4C1C-AB69-BDF666B19296}"/>
              </a:ext>
            </a:extLst>
          </p:cNvPr>
          <p:cNvSpPr/>
          <p:nvPr/>
        </p:nvSpPr>
        <p:spPr>
          <a:xfrm>
            <a:off x="1028700" y="1967266"/>
            <a:ext cx="2628900" cy="254725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1" u="sng" kern="12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j-lt"/>
                <a:ea typeface="+mj-ea"/>
                <a:cs typeface="+mj-cs"/>
              </a:rPr>
              <a:t>How Many Ways Can We Say It?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6F8C2C0-3301-4FE9-B009-E57320C2404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848"/>
          <a:stretch/>
        </p:blipFill>
        <p:spPr bwMode="auto">
          <a:xfrm>
            <a:off x="4693878" y="1166938"/>
            <a:ext cx="6780700" cy="308771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8C93237-5646-4F9D-9285-963BFB28D035}"/>
              </a:ext>
            </a:extLst>
          </p:cNvPr>
          <p:cNvSpPr txBox="1"/>
          <p:nvPr/>
        </p:nvSpPr>
        <p:spPr>
          <a:xfrm rot="20935951">
            <a:off x="9338548" y="1932507"/>
            <a:ext cx="2218860" cy="647992"/>
          </a:xfrm>
          <a:prstGeom prst="rect">
            <a:avLst/>
          </a:prstGeom>
          <a:noFill/>
        </p:spPr>
        <p:txBody>
          <a:bodyPr wrap="none" rtlCol="0">
            <a:prstTxWarp prst="textWave1">
              <a:avLst/>
            </a:prstTxWarp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Thanks </a:t>
            </a:r>
            <a:r>
              <a:rPr lang="en-US">
                <a:solidFill>
                  <a:srgbClr val="FF0000"/>
                </a:solidFill>
              </a:rPr>
              <a:t>for Staying Safe</a:t>
            </a:r>
            <a:r>
              <a:rPr lang="en-US" dirty="0"/>
              <a:t>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A94FA2E-F001-4B9F-851C-E5312340C68E}"/>
              </a:ext>
            </a:extLst>
          </p:cNvPr>
          <p:cNvSpPr txBox="1"/>
          <p:nvPr/>
        </p:nvSpPr>
        <p:spPr>
          <a:xfrm>
            <a:off x="5817985" y="654344"/>
            <a:ext cx="4181529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perspectiveHeroicExtremeLeftFacing"/>
              <a:lightRig rig="threePt" dir="t"/>
            </a:scene3d>
          </a:bodyPr>
          <a:lstStyle/>
          <a:p>
            <a:r>
              <a:rPr lang="en-US" sz="32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Help Keep the Distance!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21F2AB-AE97-4692-B3C6-C064D1FBE99C}"/>
              </a:ext>
            </a:extLst>
          </p:cNvPr>
          <p:cNvSpPr txBox="1"/>
          <p:nvPr/>
        </p:nvSpPr>
        <p:spPr>
          <a:xfrm>
            <a:off x="933319" y="278322"/>
            <a:ext cx="2472793" cy="95410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ContrastingRightFacing"/>
              <a:lightRig rig="threePt" dir="t"/>
            </a:scene3d>
          </a:bodyPr>
          <a:lstStyle/>
          <a:p>
            <a:r>
              <a:rPr lang="en-US" sz="2800" dirty="0">
                <a:solidFill>
                  <a:srgbClr val="002060"/>
                </a:solidFill>
              </a:rPr>
              <a:t>Six Tiles Make Smiles</a:t>
            </a:r>
            <a:r>
              <a:rPr lang="en-US" sz="2800" dirty="0"/>
              <a:t>!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76DED19-98EA-4D5E-AD3F-D2106D19EC9A}"/>
              </a:ext>
            </a:extLst>
          </p:cNvPr>
          <p:cNvSpPr txBox="1"/>
          <p:nvPr/>
        </p:nvSpPr>
        <p:spPr>
          <a:xfrm rot="20551307">
            <a:off x="574369" y="5527458"/>
            <a:ext cx="32562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Thanks for Washing Your</a:t>
            </a:r>
          </a:p>
          <a:p>
            <a:pPr algn="ctr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Hands!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8FC7921-BD8D-4EC1-8122-54905A27B2D9}"/>
              </a:ext>
            </a:extLst>
          </p:cNvPr>
          <p:cNvSpPr txBox="1"/>
          <p:nvPr/>
        </p:nvSpPr>
        <p:spPr>
          <a:xfrm>
            <a:off x="2896901" y="1307460"/>
            <a:ext cx="4812984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isometricLeftDown"/>
              <a:lightRig rig="threePt" dir="t"/>
            </a:scene3d>
          </a:bodyPr>
          <a:lstStyle/>
          <a:p>
            <a:r>
              <a:rPr lang="en-US" sz="3200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Great Job Giving Her Space</a:t>
            </a:r>
            <a:r>
              <a:rPr lang="en-US" sz="3200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8591710-9E58-40D5-B4BE-486D2B6E301A}"/>
              </a:ext>
            </a:extLst>
          </p:cNvPr>
          <p:cNvSpPr txBox="1"/>
          <p:nvPr/>
        </p:nvSpPr>
        <p:spPr>
          <a:xfrm rot="1575031">
            <a:off x="3962444" y="5882525"/>
            <a:ext cx="4529702" cy="523220"/>
          </a:xfrm>
          <a:prstGeom prst="rect">
            <a:avLst/>
          </a:prstGeom>
          <a:noFill/>
          <a:effectLst>
            <a:glow rad="127000">
              <a:srgbClr val="FF0000"/>
            </a:glow>
          </a:effectLst>
        </p:spPr>
        <p:txBody>
          <a:bodyPr wrap="none" rtlCol="0">
            <a:spAutoFit/>
            <a:scene3d>
              <a:camera prst="perspectiveContrastingRightFacing"/>
              <a:lightRig rig="threePt" dir="t"/>
            </a:scene3d>
          </a:bodyPr>
          <a:lstStyle/>
          <a:p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Look How Safe You Are Being!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7F6CB49-74CB-4748-9BAC-E22496364759}"/>
              </a:ext>
            </a:extLst>
          </p:cNvPr>
          <p:cNvSpPr txBox="1"/>
          <p:nvPr/>
        </p:nvSpPr>
        <p:spPr>
          <a:xfrm>
            <a:off x="6318592" y="5025200"/>
            <a:ext cx="39862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That Mask Looks Great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4A4B7F-6F68-4495-ABB3-A0C32E560F6B}"/>
              </a:ext>
            </a:extLst>
          </p:cNvPr>
          <p:cNvSpPr txBox="1"/>
          <p:nvPr/>
        </p:nvSpPr>
        <p:spPr>
          <a:xfrm>
            <a:off x="5817985" y="4070555"/>
            <a:ext cx="44868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Your Facility Name Here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BB0F787-50F5-4151-856B-F60A2B0AEB35}"/>
              </a:ext>
            </a:extLst>
          </p:cNvPr>
          <p:cNvSpPr txBox="1"/>
          <p:nvPr/>
        </p:nvSpPr>
        <p:spPr>
          <a:xfrm>
            <a:off x="10521245" y="6552169"/>
            <a:ext cx="156332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tcastine@bearmountainhc.com</a:t>
            </a:r>
          </a:p>
        </p:txBody>
      </p:sp>
    </p:spTree>
    <p:extLst>
      <p:ext uri="{BB962C8B-B14F-4D97-AF65-F5344CB8AC3E}">
        <p14:creationId xmlns:p14="http://schemas.microsoft.com/office/powerpoint/2010/main" val="2082365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F6B40-3FEF-4A9C-9942-9F89CB5DF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917" y="427390"/>
            <a:ext cx="10935069" cy="1325563"/>
          </a:xfrm>
        </p:spPr>
        <p:txBody>
          <a:bodyPr>
            <a:noAutofit/>
          </a:bodyPr>
          <a:lstStyle/>
          <a:p>
            <a:pPr algn="ctr"/>
            <a:r>
              <a:rPr lang="en-US" sz="8000" u="sng" dirty="0"/>
              <a:t>Wear It Right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BEED7E5-DD89-48A9-9740-4C68F67344AA}"/>
              </a:ext>
            </a:extLst>
          </p:cNvPr>
          <p:cNvSpPr txBox="1"/>
          <p:nvPr/>
        </p:nvSpPr>
        <p:spPr>
          <a:xfrm>
            <a:off x="1712815" y="1663914"/>
            <a:ext cx="25820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00B0F0"/>
                </a:solidFill>
              </a:rPr>
              <a:t>Right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3584B17-4133-437C-8F7C-CA17FF96721D}"/>
              </a:ext>
            </a:extLst>
          </p:cNvPr>
          <p:cNvSpPr/>
          <p:nvPr/>
        </p:nvSpPr>
        <p:spPr>
          <a:xfrm>
            <a:off x="6562847" y="1632657"/>
            <a:ext cx="345665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>
                <a:solidFill>
                  <a:srgbClr val="FF0000"/>
                </a:solidFill>
              </a:rPr>
              <a:t>        Wrong</a:t>
            </a:r>
          </a:p>
          <a:p>
            <a:pPr algn="ctr"/>
            <a:endParaRPr lang="en-US" sz="5400" dirty="0">
              <a:solidFill>
                <a:srgbClr val="FF0000"/>
              </a:solidFill>
            </a:endParaRPr>
          </a:p>
          <a:p>
            <a:pPr algn="ctr"/>
            <a:endParaRPr lang="en-US" sz="54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Police dog demonstrates correct way, and the wrong way, to wear a face mask">
            <a:extLst>
              <a:ext uri="{FF2B5EF4-FFF2-40B4-BE49-F238E27FC236}">
                <a16:creationId xmlns:a16="http://schemas.microsoft.com/office/drawing/2014/main" id="{3F06A95E-8FC6-4493-A171-3503C8F882D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60"/>
          <a:stretch/>
        </p:blipFill>
        <p:spPr bwMode="auto">
          <a:xfrm>
            <a:off x="1652302" y="3209079"/>
            <a:ext cx="2956555" cy="322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Border collie dog wearing in wrong way a face mask to protect from infection or air pollution Premium Photo">
            <a:extLst>
              <a:ext uri="{FF2B5EF4-FFF2-40B4-BE49-F238E27FC236}">
                <a16:creationId xmlns:a16="http://schemas.microsoft.com/office/drawing/2014/main" id="{DADE2959-22E1-4A22-B6EE-DE54FF34788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16" r="27612"/>
          <a:stretch/>
        </p:blipFill>
        <p:spPr bwMode="auto">
          <a:xfrm>
            <a:off x="7232511" y="2498205"/>
            <a:ext cx="3456653" cy="397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314DFB9-53A3-4CC4-A69D-5486F619B945}"/>
              </a:ext>
            </a:extLst>
          </p:cNvPr>
          <p:cNvSpPr txBox="1"/>
          <p:nvPr/>
        </p:nvSpPr>
        <p:spPr>
          <a:xfrm>
            <a:off x="10521245" y="6552169"/>
            <a:ext cx="156332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tcastine@bearmountainhc.com</a:t>
            </a:r>
          </a:p>
        </p:txBody>
      </p:sp>
    </p:spTree>
    <p:extLst>
      <p:ext uri="{BB962C8B-B14F-4D97-AF65-F5344CB8AC3E}">
        <p14:creationId xmlns:p14="http://schemas.microsoft.com/office/powerpoint/2010/main" val="47555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F6B40-3FEF-4A9C-9942-9F89CB5DF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917" y="427390"/>
            <a:ext cx="10935069" cy="1325563"/>
          </a:xfrm>
        </p:spPr>
        <p:txBody>
          <a:bodyPr>
            <a:noAutofit/>
          </a:bodyPr>
          <a:lstStyle/>
          <a:p>
            <a:pPr algn="ctr"/>
            <a:r>
              <a:rPr lang="en-US" sz="8000" u="sng" dirty="0"/>
              <a:t>Wear It Right</a:t>
            </a:r>
          </a:p>
        </p:txBody>
      </p:sp>
      <p:pic>
        <p:nvPicPr>
          <p:cNvPr id="4" name="Content Placeholder 3" descr="The New York Times on Twitter: &quot;DON'T wear the mask below your ...">
            <a:extLst>
              <a:ext uri="{FF2B5EF4-FFF2-40B4-BE49-F238E27FC236}">
                <a16:creationId xmlns:a16="http://schemas.microsoft.com/office/drawing/2014/main" id="{1E79E7A8-3928-43FD-AA8C-CC3D373A6DCF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273"/>
          <a:stretch/>
        </p:blipFill>
        <p:spPr bwMode="auto">
          <a:xfrm>
            <a:off x="6913266" y="2956495"/>
            <a:ext cx="4634720" cy="3428532"/>
          </a:xfrm>
          <a:prstGeom prst="rect">
            <a:avLst/>
          </a:prstGeom>
          <a:solidFill>
            <a:schemeClr val="bg1">
              <a:lumMod val="75000"/>
              <a:alpha val="14000"/>
            </a:schemeClr>
          </a:solidFill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BEED7E5-DD89-48A9-9740-4C68F67344AA}"/>
              </a:ext>
            </a:extLst>
          </p:cNvPr>
          <p:cNvSpPr txBox="1"/>
          <p:nvPr/>
        </p:nvSpPr>
        <p:spPr>
          <a:xfrm>
            <a:off x="1652302" y="2129311"/>
            <a:ext cx="25820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00B0F0"/>
                </a:solidFill>
              </a:rPr>
              <a:t>Right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3584B17-4133-437C-8F7C-CA17FF96721D}"/>
              </a:ext>
            </a:extLst>
          </p:cNvPr>
          <p:cNvSpPr/>
          <p:nvPr/>
        </p:nvSpPr>
        <p:spPr>
          <a:xfrm>
            <a:off x="6562847" y="2165525"/>
            <a:ext cx="345665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>
                <a:solidFill>
                  <a:srgbClr val="FF0000"/>
                </a:solidFill>
              </a:rPr>
              <a:t>        Wrong</a:t>
            </a:r>
          </a:p>
          <a:p>
            <a:pPr algn="ctr"/>
            <a:endParaRPr lang="en-US" sz="5400" dirty="0">
              <a:solidFill>
                <a:srgbClr val="FF0000"/>
              </a:solidFill>
            </a:endParaRPr>
          </a:p>
          <a:p>
            <a:pPr algn="ctr"/>
            <a:endParaRPr lang="en-US" sz="5400" dirty="0">
              <a:solidFill>
                <a:srgbClr val="FF0000"/>
              </a:solidFill>
            </a:endParaRPr>
          </a:p>
        </p:txBody>
      </p:sp>
      <p:pic>
        <p:nvPicPr>
          <p:cNvPr id="3074" name="Picture 2" descr="10,795 Surgical Mask Cliparts, Stock Vector And Royalty Free ...">
            <a:extLst>
              <a:ext uri="{FF2B5EF4-FFF2-40B4-BE49-F238E27FC236}">
                <a16:creationId xmlns:a16="http://schemas.microsoft.com/office/drawing/2014/main" id="{3FE86E7F-25B2-42FB-B4D2-D7D3EC1AB0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2538" y="2956495"/>
            <a:ext cx="3268358" cy="3268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7649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46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AF9C1205-7F89-49E8-88F2-ACCEDFA588B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535" b="25216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49" name="Rectangle 48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31E5F1-44AA-46A7-93D8-86F4A6C91C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325550"/>
            <a:ext cx="10058400" cy="357477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5200" b="1" dirty="0">
                <a:solidFill>
                  <a:srgbClr val="FFFFFF"/>
                </a:solidFill>
              </a:rPr>
              <a:t>Be a Corona Virus Super- Hero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7041B7-3028-4328-BACC-0103249D68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072043"/>
            <a:ext cx="10058400" cy="12827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FFFFFF"/>
                </a:solidFill>
              </a:rPr>
              <a:t>Wear Your PPE</a:t>
            </a:r>
          </a:p>
        </p:txBody>
      </p:sp>
      <p:sp>
        <p:nvSpPr>
          <p:cNvPr id="42" name="TextBox 2">
            <a:extLst>
              <a:ext uri="{FF2B5EF4-FFF2-40B4-BE49-F238E27FC236}">
                <a16:creationId xmlns:a16="http://schemas.microsoft.com/office/drawing/2014/main" id="{EE0F5749-ECEF-4A33-B1E1-F4DE5207AEBD}"/>
              </a:ext>
            </a:extLst>
          </p:cNvPr>
          <p:cNvSpPr txBox="1"/>
          <p:nvPr/>
        </p:nvSpPr>
        <p:spPr>
          <a:xfrm>
            <a:off x="10396781" y="6509377"/>
            <a:ext cx="177078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800"/>
              <a:t>tcastine@bearmountainhc.com</a:t>
            </a:r>
          </a:p>
        </p:txBody>
      </p:sp>
    </p:spTree>
    <p:extLst>
      <p:ext uri="{BB962C8B-B14F-4D97-AF65-F5344CB8AC3E}">
        <p14:creationId xmlns:p14="http://schemas.microsoft.com/office/powerpoint/2010/main" val="680052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CC70D-F2B7-4D34-8718-3502D427E1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2987" y="627927"/>
            <a:ext cx="4080681" cy="250881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Keep Your Team </a:t>
            </a:r>
            <a:b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6F0CE0-6115-49D6-9DA5-96BE7649E0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2993" y="3523972"/>
            <a:ext cx="4415615" cy="2205496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 Others Keep the Distance</a:t>
            </a:r>
          </a:p>
          <a:p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Wear Your Mask Correctly</a:t>
            </a:r>
          </a:p>
          <a:p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Wash Your Hands</a:t>
            </a:r>
          </a:p>
          <a:p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B009B113-BA09-4E34-AFE8-F4D1BCE3DF2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41" r="7464"/>
          <a:stretch/>
        </p:blipFill>
        <p:spPr>
          <a:xfrm>
            <a:off x="7314449" y="51682"/>
            <a:ext cx="4877551" cy="586245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387BC0F-2A5C-4B13-B6E4-F00A46E32777}"/>
              </a:ext>
            </a:extLst>
          </p:cNvPr>
          <p:cNvSpPr txBox="1"/>
          <p:nvPr/>
        </p:nvSpPr>
        <p:spPr>
          <a:xfrm>
            <a:off x="7648063" y="5487347"/>
            <a:ext cx="38444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Join Me!</a:t>
            </a:r>
          </a:p>
        </p:txBody>
      </p:sp>
      <p:sp>
        <p:nvSpPr>
          <p:cNvPr id="11" name="TextBox 2">
            <a:extLst>
              <a:ext uri="{FF2B5EF4-FFF2-40B4-BE49-F238E27FC236}">
                <a16:creationId xmlns:a16="http://schemas.microsoft.com/office/drawing/2014/main" id="{EE0F5749-ECEF-4A33-B1E1-F4DE5207AEBD}"/>
              </a:ext>
            </a:extLst>
          </p:cNvPr>
          <p:cNvSpPr txBox="1"/>
          <p:nvPr/>
        </p:nvSpPr>
        <p:spPr>
          <a:xfrm>
            <a:off x="245807" y="6287566"/>
            <a:ext cx="156332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/>
              <a:t>tcastine@bearmountainhc.com</a:t>
            </a:r>
          </a:p>
        </p:txBody>
      </p:sp>
    </p:spTree>
    <p:extLst>
      <p:ext uri="{BB962C8B-B14F-4D97-AF65-F5344CB8AC3E}">
        <p14:creationId xmlns:p14="http://schemas.microsoft.com/office/powerpoint/2010/main" val="3249831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77A0B2BD-E703-43FB-BA83-FC8ECA99FDE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930650" y="364604"/>
            <a:ext cx="7056444" cy="290398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Masks Save Lives And Your Livelihood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</a:endParaRPr>
          </a:p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accent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5A6504F7-2039-4588-A2F5-36CADB4333F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8984995" y="3576578"/>
            <a:ext cx="3021621" cy="183171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Protect Yourself and Those Around You</a:t>
            </a:r>
            <a:endParaRPr kumimoji="0" lang="en-US" altLang="en-US" sz="4400" b="0" i="0" u="none" strike="noStrike" cap="none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Picture 5">
            <a:extLst>
              <a:ext uri="{FF2B5EF4-FFF2-40B4-BE49-F238E27FC236}">
                <a16:creationId xmlns:a16="http://schemas.microsoft.com/office/drawing/2014/main" id="{5847EAC3-15F5-4279-A3C6-7A7EC53239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313"/>
          <a:stretch>
            <a:fillRect/>
          </a:stretch>
        </p:blipFill>
        <p:spPr bwMode="auto">
          <a:xfrm>
            <a:off x="1497937" y="3352799"/>
            <a:ext cx="3892336" cy="3140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2">
            <a:extLst>
              <a:ext uri="{FF2B5EF4-FFF2-40B4-BE49-F238E27FC236}">
                <a16:creationId xmlns:a16="http://schemas.microsoft.com/office/drawing/2014/main" id="{EE0F5749-ECEF-4A33-B1E1-F4DE5207AEBD}"/>
              </a:ext>
            </a:extLst>
          </p:cNvPr>
          <p:cNvSpPr txBox="1"/>
          <p:nvPr/>
        </p:nvSpPr>
        <p:spPr>
          <a:xfrm>
            <a:off x="10495805" y="6493395"/>
            <a:ext cx="156332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/>
              <a:t>tcastine@bearmountainhc.com</a:t>
            </a:r>
          </a:p>
        </p:txBody>
      </p:sp>
    </p:spTree>
    <p:extLst>
      <p:ext uri="{BB962C8B-B14F-4D97-AF65-F5344CB8AC3E}">
        <p14:creationId xmlns:p14="http://schemas.microsoft.com/office/powerpoint/2010/main" val="1604298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11</TotalTime>
  <Words>255</Words>
  <Application>Microsoft Office PowerPoint</Application>
  <PresentationFormat>Widescreen</PresentationFormat>
  <Paragraphs>64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HALLWAY POSTER SAMPLES</vt:lpstr>
      <vt:lpstr>Stay Safe From The Corona Virus and Earn Points</vt:lpstr>
      <vt:lpstr>Six Tiles Make Smiles</vt:lpstr>
      <vt:lpstr>PowerPoint Presentation</vt:lpstr>
      <vt:lpstr>Wear It Right</vt:lpstr>
      <vt:lpstr>Wear It Right</vt:lpstr>
      <vt:lpstr>Be a Corona Virus Super- Hero</vt:lpstr>
      <vt:lpstr>Keep Your Team  Safe</vt:lpstr>
      <vt:lpstr>Masks Save Lives And Your Livelihood </vt:lpstr>
      <vt:lpstr>Full - PPE </vt:lpstr>
      <vt:lpstr>Get Caught</vt:lpstr>
      <vt:lpstr>Full - PPE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HALLWAY POSTER SAMPLES</dc:title>
  <dc:creator>Melissa Leccese</dc:creator>
  <cp:lastModifiedBy>Melissa Leccese</cp:lastModifiedBy>
  <cp:revision>3</cp:revision>
  <dcterms:created xsi:type="dcterms:W3CDTF">2020-11-11T19:19:49Z</dcterms:created>
  <dcterms:modified xsi:type="dcterms:W3CDTF">2020-11-11T19:31:36Z</dcterms:modified>
</cp:coreProperties>
</file>